
<file path=[Content_Types].xml><?xml version="1.0" encoding="utf-8"?>
<Types xmlns="http://schemas.openxmlformats.org/package/2006/content-types">
  <Override PartName="/ppt/slideLayouts/slideLayout4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6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Default Extension="rels" ContentType="application/vnd.openxmlformats-package.relationship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viewProps.xml" ContentType="application/vnd.openxmlformats-officedocument.presentationml.viewProps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Layouts/slideLayout9.xml" ContentType="application/vnd.openxmlformats-officedocument.presentationml.slideLayout+xml"/>
  <Default Extension="jpeg" ContentType="image/jpeg"/>
  <Override PartName="/ppt/presProps.xml" ContentType="application/vnd.openxmlformats-officedocument.presentationml.presProps+xml"/>
  <Override PartName="/ppt/slideLayouts/slideLayout2.xml" ContentType="application/vnd.openxmlformats-officedocument.presentationml.slideLayout+xml"/>
  <Override PartName="/ppt/presentation.xml" ContentType="application/vnd.openxmlformats-officedocument.presentationml.presentation.main+xml"/>
  <Default Extension="bin" ContentType="application/vnd.openxmlformats-officedocument.presentationml.printerSettings"/>
  <Override PartName="/ppt/slides/slide1.xml" ContentType="application/vnd.openxmlformats-officedocument.presentationml.slide+xml"/>
  <Override PartName="/ppt/slideLayouts/slideLayout10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slides/slide3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60" r:id="rId1"/>
  </p:sldMasterIdLst>
  <p:sldIdLst>
    <p:sldId id="256" r:id="rId2"/>
    <p:sldId id="261" r:id="rId3"/>
    <p:sldId id="262" r:id="rId4"/>
    <p:sldId id="257" r:id="rId5"/>
    <p:sldId id="258" r:id="rId6"/>
    <p:sldId id="259" r:id="rId7"/>
    <p:sldId id="263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943B9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 snapToGrid="0" snapToObjects="1">
      <p:cViewPr varScale="1">
        <p:scale>
          <a:sx n="92" d="100"/>
          <a:sy n="92" d="100"/>
        </p:scale>
        <p:origin x="-816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printerSettings" Target="printerSettings/printerSettings1.bin"/><Relationship Id="rId1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328166" y="1295400"/>
            <a:ext cx="6487668" cy="3152887"/>
          </a:xfrm>
          <a:prstGeom prst="rect">
            <a:avLst/>
          </a:prstGeo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/>
          <a:p>
            <a:pPr marL="0" indent="0" algn="l" defTabSz="914400" rtl="0" eaLnBrk="1" latinLnBrk="0" hangingPunct="1">
              <a:spcBef>
                <a:spcPts val="2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</a:pPr>
            <a:endParaRPr sz="3200" kern="120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22921" y="1523999"/>
            <a:ext cx="6498158" cy="1724867"/>
          </a:xfrm>
        </p:spPr>
        <p:txBody>
          <a:bodyPr vert="horz" lIns="91440" tIns="45720" rIns="91440" bIns="45720" rtlCol="0" anchor="b" anchorCtr="0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4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22921" y="3299012"/>
            <a:ext cx="6498159" cy="91664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3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D7038-7385-344C-8AFD-D95A2207C57C}" type="datetimeFigureOut">
              <a:rPr lang="en-US" smtClean="0"/>
              <a:pPr/>
              <a:t>3/19/12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B92B4-391F-D448-8E62-D5747EA5FA9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8" y="611872"/>
            <a:ext cx="4079545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8" y="1787856"/>
            <a:ext cx="4079545" cy="372015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D7038-7385-344C-8AFD-D95A2207C57C}" type="datetimeFigureOut">
              <a:rPr lang="en-US" smtClean="0"/>
              <a:pPr/>
              <a:t>3/19/12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B92B4-391F-D448-8E62-D5747EA5FA9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>
            <a:off x="5090617" y="359392"/>
            <a:ext cx="3657600" cy="5318077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D7038-7385-344C-8AFD-D95A2207C57C}" type="datetimeFigureOut">
              <a:rPr lang="en-US" smtClean="0"/>
              <a:pPr/>
              <a:t>3/19/12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B92B4-391F-D448-8E62-D5747EA5FA9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9792" y="368301"/>
            <a:ext cx="1524000" cy="5575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9274" y="368301"/>
            <a:ext cx="6689726" cy="5575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D7038-7385-344C-8AFD-D95A2207C57C}" type="datetimeFigureOut">
              <a:rPr lang="en-US" smtClean="0"/>
              <a:pPr/>
              <a:t>3/19/12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B92B4-391F-D448-8E62-D5747EA5FA9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D7038-7385-344C-8AFD-D95A2207C57C}" type="datetimeFigureOut">
              <a:rPr lang="en-US" smtClean="0"/>
              <a:pPr/>
              <a:t>3/19/12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B92B4-391F-D448-8E62-D5747EA5FA9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3538" y="3352801"/>
            <a:ext cx="8416925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3538" y="4771029"/>
            <a:ext cx="8416925" cy="972671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D7038-7385-344C-8AFD-D95A2207C57C}" type="datetimeFigureOut">
              <a:rPr lang="en-US" smtClean="0"/>
              <a:pPr/>
              <a:t>3/19/12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B92B4-391F-D448-8E62-D5747EA5FA9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3"/>
          </p:nvPr>
        </p:nvSpPr>
        <p:spPr>
          <a:xfrm>
            <a:off x="370980" y="363538"/>
            <a:ext cx="8402040" cy="2836862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2403144"/>
            <a:ext cx="8056563" cy="1362075"/>
          </a:xfrm>
        </p:spPr>
        <p:txBody>
          <a:bodyPr anchor="b" anchorCtr="0"/>
          <a:lstStyle>
            <a:lvl1pPr algn="ctr">
              <a:defRPr sz="4600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5" y="3736005"/>
            <a:ext cx="8056563" cy="1500187"/>
          </a:xfrm>
        </p:spPr>
        <p:txBody>
          <a:bodyPr anchor="t" anchorCtr="0"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D7038-7385-344C-8AFD-D95A2207C57C}" type="datetimeFigureOut">
              <a:rPr lang="en-US" smtClean="0"/>
              <a:pPr/>
              <a:t>3/19/12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B92B4-391F-D448-8E62-D5747EA5FA9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133695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9275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1071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D7038-7385-344C-8AFD-D95A2207C57C}" type="datetimeFigureOut">
              <a:rPr lang="en-US" smtClean="0"/>
              <a:pPr/>
              <a:t>3/19/12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B92B4-391F-D448-8E62-D5747EA5FA9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4" y="107576"/>
            <a:ext cx="8042276" cy="1336956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4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9274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1070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1070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D7038-7385-344C-8AFD-D95A2207C57C}" type="datetimeFigureOut">
              <a:rPr lang="en-US" smtClean="0"/>
              <a:pPr/>
              <a:t>3/19/12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B92B4-391F-D448-8E62-D5747EA5FA9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D7038-7385-344C-8AFD-D95A2207C57C}" type="datetimeFigureOut">
              <a:rPr lang="en-US" smtClean="0"/>
              <a:pPr/>
              <a:t>3/19/12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B92B4-391F-D448-8E62-D5747EA5FA9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D7038-7385-344C-8AFD-D95A2207C57C}" type="datetimeFigureOut">
              <a:rPr lang="en-US" smtClean="0"/>
              <a:pPr/>
              <a:t>3/19/12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B92B4-391F-D448-8E62-D5747EA5FA9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9" y="611872"/>
            <a:ext cx="3840480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2824" y="368300"/>
            <a:ext cx="3840480" cy="5575300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9" y="1787856"/>
            <a:ext cx="3840480" cy="372015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D7038-7385-344C-8AFD-D95A2207C57C}" type="datetimeFigureOut">
              <a:rPr lang="en-US" smtClean="0"/>
              <a:pPr/>
              <a:t>3/19/12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B92B4-391F-D448-8E62-D5747EA5FA9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1336956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5" y="1600201"/>
            <a:ext cx="8042276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629835" y="627566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AEFD7038-7385-344C-8AFD-D95A2207C57C}" type="datetimeFigureOut">
              <a:rPr lang="en-US" smtClean="0"/>
              <a:pPr/>
              <a:t>3/19/12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458" y="6275668"/>
            <a:ext cx="48409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97906" y="6275668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fld id="{2D8B92B4-391F-D448-8E62-D5747EA5FA9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6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9250" indent="-349250" algn="l" defTabSz="914400" rtl="0" eaLnBrk="1" latinLnBrk="0" hangingPunct="1">
        <a:spcBef>
          <a:spcPts val="2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ts val="600"/>
        </a:spcBef>
        <a:buClr>
          <a:schemeClr val="accent1">
            <a:lumMod val="75000"/>
          </a:schemeClr>
        </a:buClr>
        <a:buSzPct val="110000"/>
        <a:buFont typeface="Wingdings 2" pitchFamily="18" charset="2"/>
        <a:buChar char=""/>
        <a:defRPr sz="22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968375" indent="-282575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263650" indent="-295275" algn="l" defTabSz="914400" rtl="0" eaLnBrk="1" latinLnBrk="0" hangingPunct="1">
        <a:spcBef>
          <a:spcPts val="600"/>
        </a:spcBef>
        <a:buClr>
          <a:schemeClr val="accent1">
            <a:lumMod val="75000"/>
          </a:schemeClr>
        </a:buClr>
        <a:buSzPct val="110000"/>
        <a:buFont typeface="Wingdings 2" pitchFamily="18" charset="2"/>
        <a:buChar char="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546225" indent="-282575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hyperlink" Target="http://www.franklin.k12.wi.us/images/stories/Guidebook_K-6_FINAL.pdf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reading.ecb.org/bibliography.html%23pearson" TargetMode="External"/><Relationship Id="rId4" Type="http://schemas.openxmlformats.org/officeDocument/2006/relationships/hyperlink" Target="http://reading.ecb.org/bibliography.html%23wilhelm1" TargetMode="External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reading.ecb.org/downloads/itb_GradualRelease.pdf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montgomeryschoolsmd.org/departments/development/resources/reading%20grade%204/04.shtm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Small Group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Vertical Team Meeting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49275" y="1693333"/>
            <a:ext cx="8042276" cy="2229224"/>
          </a:xfrm>
        </p:spPr>
        <p:txBody>
          <a:bodyPr/>
          <a:lstStyle/>
          <a:p>
            <a:r>
              <a:rPr lang="en-US" dirty="0" smtClean="0"/>
              <a:t>Small groups in the workshop</a:t>
            </a:r>
            <a:br>
              <a:rPr lang="en-US" dirty="0" smtClean="0"/>
            </a:br>
            <a:r>
              <a:rPr lang="en-US" sz="1100" dirty="0" smtClean="0">
                <a:hlinkClick r:id="rId2"/>
              </a:rPr>
              <a:t>http://www.franklin.k12.wi.us/images/stories/Guidebook_K-6_FINAL.pdf</a:t>
            </a:r>
            <a:r>
              <a:rPr lang="en-US" sz="1100" dirty="0" smtClean="0"/>
              <a:t/>
            </a:r>
            <a:br>
              <a:rPr lang="en-US" sz="1100" dirty="0" smtClean="0"/>
            </a:br>
            <a:r>
              <a:rPr lang="en-US" sz="1100" dirty="0" smtClean="0"/>
              <a:t>page </a:t>
            </a:r>
            <a:r>
              <a:rPr lang="en-US" sz="1100" dirty="0" smtClean="0"/>
              <a:t>82</a:t>
            </a:r>
            <a:br>
              <a:rPr lang="en-US" sz="1100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Guiding Questions</a:t>
            </a:r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How would you identify the kids that might need explicit instruction?</a:t>
            </a:r>
          </a:p>
          <a:p>
            <a:r>
              <a:rPr lang="en-US" dirty="0" smtClean="0"/>
              <a:t>What would you explicitly teach</a:t>
            </a:r>
            <a:r>
              <a:rPr lang="en-US" dirty="0" smtClean="0"/>
              <a:t>? </a:t>
            </a:r>
            <a:r>
              <a:rPr lang="en-US" dirty="0" smtClean="0"/>
              <a:t>(comprehension strategies, big 5)</a:t>
            </a:r>
            <a:endParaRPr lang="en-US" dirty="0" smtClean="0"/>
          </a:p>
          <a:p>
            <a:r>
              <a:rPr lang="en-US" dirty="0" smtClean="0"/>
              <a:t>How would you do this? Delivery? Method? 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Small groups in the workshop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Conference Notes- collecting data</a:t>
            </a:r>
          </a:p>
          <a:p>
            <a:r>
              <a:rPr lang="en-US" dirty="0" smtClean="0"/>
              <a:t>MAP/RR</a:t>
            </a:r>
          </a:p>
          <a:p>
            <a:r>
              <a:rPr lang="en-US" dirty="0" smtClean="0"/>
              <a:t>Using this data not for just levels-but skill set</a:t>
            </a:r>
          </a:p>
          <a:p>
            <a:r>
              <a:rPr lang="en-US" dirty="0" smtClean="0"/>
              <a:t>How do you use a RR to gather info about your students</a:t>
            </a:r>
            <a:r>
              <a:rPr lang="en-US" dirty="0" smtClean="0"/>
              <a:t>? </a:t>
            </a:r>
          </a:p>
          <a:p>
            <a:r>
              <a:rPr lang="en-US" dirty="0" smtClean="0"/>
              <a:t>What types errors/SC info do you get from these RR? These students are at the same level but have different needs. </a:t>
            </a:r>
          </a:p>
          <a:p>
            <a:endParaRPr lang="en-US" dirty="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Small Groups &amp; Strategy Groups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Heterogeneous grouping based on data</a:t>
            </a:r>
          </a:p>
          <a:p>
            <a:r>
              <a:rPr lang="en-US" dirty="0" smtClean="0"/>
              <a:t> Explicitly model the skill or strategy for a small group of students.</a:t>
            </a:r>
          </a:p>
          <a:p>
            <a:pPr>
              <a:buNone/>
            </a:pPr>
            <a:r>
              <a:rPr lang="en-US" b="1" dirty="0" smtClean="0">
                <a:solidFill>
                  <a:srgbClr val="943B9D"/>
                </a:solidFill>
              </a:rPr>
              <a:t>Gradual Release of Responsibility Model — </a:t>
            </a:r>
            <a:r>
              <a:rPr lang="en-US" b="1" dirty="0" smtClean="0">
                <a:solidFill>
                  <a:srgbClr val="943B9D"/>
                </a:solidFill>
                <a:hlinkClick r:id="rId2"/>
              </a:rPr>
              <a:t>What does it look and sound like?</a:t>
            </a:r>
          </a:p>
          <a:p>
            <a:r>
              <a:rPr lang="en-US" dirty="0" smtClean="0">
                <a:solidFill>
                  <a:srgbClr val="943B9D"/>
                </a:solidFill>
                <a:hlinkClick r:id="rId2"/>
              </a:rPr>
              <a:t>1. Demonstration	     1. I do, you watch.	</a:t>
            </a:r>
          </a:p>
          <a:p>
            <a:r>
              <a:rPr lang="en-US" dirty="0" smtClean="0">
                <a:solidFill>
                  <a:srgbClr val="943B9D"/>
                </a:solidFill>
              </a:rPr>
              <a:t>2. Guided practice	        2. I do, you help.	</a:t>
            </a:r>
          </a:p>
          <a:p>
            <a:r>
              <a:rPr lang="en-US" dirty="0" smtClean="0">
                <a:solidFill>
                  <a:srgbClr val="943B9D"/>
                </a:solidFill>
              </a:rPr>
              <a:t>3. Independent practice 3. You do, I help.	</a:t>
            </a:r>
          </a:p>
          <a:p>
            <a:r>
              <a:rPr lang="en-US" dirty="0" smtClean="0">
                <a:solidFill>
                  <a:srgbClr val="943B9D"/>
                </a:solidFill>
              </a:rPr>
              <a:t>4. Application	       4. You do, I watch.	</a:t>
            </a:r>
          </a:p>
          <a:p>
            <a:pPr>
              <a:buNone/>
            </a:pPr>
            <a:r>
              <a:rPr lang="en-US" dirty="0" smtClean="0">
                <a:solidFill>
                  <a:srgbClr val="943B9D"/>
                </a:solidFill>
              </a:rPr>
              <a:t>(</a:t>
            </a:r>
            <a:r>
              <a:rPr lang="en-US" b="1" dirty="0" smtClean="0">
                <a:solidFill>
                  <a:srgbClr val="943B9D"/>
                </a:solidFill>
                <a:hlinkClick r:id="rId3"/>
              </a:rPr>
              <a:t>Gallagher and Pearson, 1983</a:t>
            </a:r>
            <a:r>
              <a:rPr lang="en-US" b="1" dirty="0" smtClean="0">
                <a:solidFill>
                  <a:srgbClr val="943B9D"/>
                </a:solidFill>
                <a:hlinkClick r:id="rId3"/>
              </a:rPr>
              <a:t>) (</a:t>
            </a:r>
            <a:r>
              <a:rPr lang="en-US" b="1" dirty="0" smtClean="0">
                <a:solidFill>
                  <a:srgbClr val="943B9D"/>
                </a:solidFill>
                <a:hlinkClick r:id="rId4"/>
              </a:rPr>
              <a:t>Wilhelm, 2001)	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Look through conference notes for patterns. What are your student’s needs? Possible topics.</a:t>
            </a:r>
          </a:p>
          <a:p>
            <a:r>
              <a:rPr lang="en-US" dirty="0" smtClean="0"/>
              <a:t>Reflect on student needs. Use as a guide. </a:t>
            </a:r>
          </a:p>
          <a:p>
            <a:r>
              <a:rPr lang="en-US" dirty="0" smtClean="0"/>
              <a:t>What is the desired outcome for students?</a:t>
            </a:r>
          </a:p>
          <a:p>
            <a:pPr>
              <a:buNone/>
            </a:pPr>
            <a:r>
              <a:rPr lang="en-US" b="1" dirty="0" smtClean="0"/>
              <a:t>Groupings</a:t>
            </a:r>
          </a:p>
          <a:p>
            <a:r>
              <a:rPr lang="en-US" dirty="0" smtClean="0"/>
              <a:t>Browse through resources</a:t>
            </a:r>
          </a:p>
          <a:p>
            <a:r>
              <a:rPr lang="en-US" dirty="0" smtClean="0"/>
              <a:t>Use planning guide as a planner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video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reeze">
  <a:themeElements>
    <a:clrScheme name="Breeze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Breeze">
      <a:majorFont>
        <a:latin typeface="News Gothic MT"/>
        <a:ea typeface=""/>
        <a:cs typeface=""/>
        <a:font script="Jpan" typeface="ＭＳ Ｐゴシック"/>
      </a:majorFont>
      <a:minorFont>
        <a:latin typeface="News Gothic MT"/>
        <a:ea typeface=""/>
        <a:cs typeface=""/>
        <a:font script="Jpan" typeface="ＭＳ Ｐゴシック"/>
      </a:minorFont>
    </a:fontScheme>
    <a:fmtScheme name="Breeze">
      <a:fillStyleLst>
        <a:solidFill>
          <a:schemeClr val="phClr"/>
        </a:solidFill>
        <a:gradFill rotWithShape="1">
          <a:gsLst>
            <a:gs pos="31000">
              <a:schemeClr val="phClr">
                <a:tint val="100000"/>
                <a:shade val="100000"/>
                <a:satMod val="120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shade val="100000"/>
                <a:satMod val="120000"/>
              </a:schemeClr>
            </a:gs>
            <a:gs pos="69000">
              <a:schemeClr val="phClr">
                <a:tint val="80000"/>
                <a:shade val="100000"/>
                <a:satMod val="150000"/>
              </a:schemeClr>
            </a:gs>
            <a:gs pos="100000">
              <a:schemeClr val="phClr">
                <a:tint val="50000"/>
                <a:shade val="100000"/>
                <a:satMod val="15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dbl" algn="ctr">
          <a:solidFill>
            <a:schemeClr val="phClr"/>
          </a:solidFill>
          <a:prstDash val="solid"/>
        </a:ln>
        <a:ln w="31750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sx="101000" sy="101000" rotWithShape="0">
              <a:srgbClr val="000000">
                <a:alpha val="40000"/>
              </a:srgbClr>
            </a:outerShdw>
          </a:effectLst>
        </a:effectStyle>
        <a:effectStyle>
          <a:effectLst>
            <a:innerShdw blurRad="127000" dist="25400" dir="13500000">
              <a:srgbClr val="C0C0C0">
                <a:alpha val="75000"/>
              </a:srgbClr>
            </a:innerShdw>
            <a:outerShdw blurRad="88900" dist="25400" dir="5400000" sx="102000" sy="102000" algn="ctr" rotWithShape="0">
              <a:srgbClr val="C0C0C0">
                <a:alpha val="40000"/>
              </a:srgbClr>
            </a:outerShdw>
          </a:effectLst>
          <a:scene3d>
            <a:camera prst="perspectiveLeft" fov="300000"/>
            <a:lightRig rig="soft" dir="l">
              <a:rot lat="0" lon="0" rev="4200000"/>
            </a:lightRig>
          </a:scene3d>
          <a:sp3d extrusionH="38100" prstMaterial="powder">
            <a:bevelT w="50800" h="88900" prst="convex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40000"/>
                <a:satMod val="400000"/>
              </a:schemeClr>
              <a:schemeClr val="phClr">
                <a:tint val="10000"/>
                <a:satMod val="20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Breeze.thmx</Template>
  <TotalTime>222</TotalTime>
  <Words>283</Words>
  <Application>Microsoft Macintosh PowerPoint</Application>
  <PresentationFormat>On-screen Show (4:3)</PresentationFormat>
  <Paragraphs>30</Paragraphs>
  <Slides>7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Breeze</vt:lpstr>
      <vt:lpstr>Small Group</vt:lpstr>
      <vt:lpstr>Small groups in the workshop http://www.franklin.k12.wi.us/images/stories/Guidebook_K-6_FINAL.pdf page 82  </vt:lpstr>
      <vt:lpstr>Guiding Questions</vt:lpstr>
      <vt:lpstr>Small groups in the workshop</vt:lpstr>
      <vt:lpstr>Small Groups &amp; Strategy Groups</vt:lpstr>
      <vt:lpstr>Data</vt:lpstr>
      <vt:lpstr>video</vt:lpstr>
    </vt:vector>
  </TitlesOfParts>
  <Company>FPS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Small Group</dc:title>
  <dc:creator>FPS</dc:creator>
  <cp:lastModifiedBy>FPS</cp:lastModifiedBy>
  <cp:revision>11</cp:revision>
  <dcterms:created xsi:type="dcterms:W3CDTF">2012-03-20T02:09:55Z</dcterms:created>
  <dcterms:modified xsi:type="dcterms:W3CDTF">2012-03-20T02:36:38Z</dcterms:modified>
</cp:coreProperties>
</file>